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4" r:id="rId2"/>
    <p:sldId id="257" r:id="rId3"/>
    <p:sldId id="298" r:id="rId4"/>
    <p:sldId id="318" r:id="rId5"/>
    <p:sldId id="307" r:id="rId6"/>
    <p:sldId id="303" r:id="rId7"/>
    <p:sldId id="336" r:id="rId8"/>
    <p:sldId id="308" r:id="rId9"/>
    <p:sldId id="300" r:id="rId10"/>
    <p:sldId id="299" r:id="rId11"/>
    <p:sldId id="309" r:id="rId12"/>
    <p:sldId id="310" r:id="rId13"/>
    <p:sldId id="312" r:id="rId14"/>
    <p:sldId id="313" r:id="rId15"/>
    <p:sldId id="320" r:id="rId16"/>
    <p:sldId id="314" r:id="rId17"/>
    <p:sldId id="315" r:id="rId18"/>
    <p:sldId id="319" r:id="rId19"/>
    <p:sldId id="325" r:id="rId20"/>
    <p:sldId id="326" r:id="rId21"/>
    <p:sldId id="329" r:id="rId22"/>
    <p:sldId id="316" r:id="rId23"/>
    <p:sldId id="317" r:id="rId24"/>
    <p:sldId id="341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E4EDFC"/>
    <a:srgbClr val="D8E9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3DCEB-1E81-4DC0-B1EB-7AC5F52E5110}" type="doc">
      <dgm:prSet loTypeId="urn:microsoft.com/office/officeart/2005/8/layout/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C40871D-FE54-42CD-A161-C9E5B2D72B45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Без вступительных испытаний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44AEB0A-5FF5-400B-A290-23E2E6DB480A}" type="parTrans" cxnId="{B70107B5-C33D-4FE9-9606-BF0216190DA2}">
      <dgm:prSet/>
      <dgm:spPr/>
      <dgm:t>
        <a:bodyPr/>
        <a:lstStyle/>
        <a:p>
          <a:endParaRPr lang="ru-RU"/>
        </a:p>
      </dgm:t>
    </dgm:pt>
    <dgm:pt modelId="{07C77569-F618-4DC5-9A1C-F36135023A25}" type="sibTrans" cxnId="{B70107B5-C33D-4FE9-9606-BF0216190DA2}">
      <dgm:prSet/>
      <dgm:spPr/>
      <dgm:t>
        <a:bodyPr/>
        <a:lstStyle/>
        <a:p>
          <a:endParaRPr lang="ru-RU"/>
        </a:p>
      </dgm:t>
    </dgm:pt>
    <dgm:pt modelId="{DB74265E-12D1-4813-BA4B-64F54BE11A2A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 пределах квоты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79CBCDC-C25E-47EC-AE06-660D3F36F338}" type="parTrans" cxnId="{BFDB263A-0F2F-45AA-9BA5-1AD168C5CC36}">
      <dgm:prSet/>
      <dgm:spPr/>
      <dgm:t>
        <a:bodyPr/>
        <a:lstStyle/>
        <a:p>
          <a:endParaRPr lang="ru-RU"/>
        </a:p>
      </dgm:t>
    </dgm:pt>
    <dgm:pt modelId="{049FE6DF-ABB7-46B2-A75C-ACF832BE89F0}" type="sibTrans" cxnId="{BFDB263A-0F2F-45AA-9BA5-1AD168C5CC36}">
      <dgm:prSet/>
      <dgm:spPr/>
      <dgm:t>
        <a:bodyPr/>
        <a:lstStyle/>
        <a:p>
          <a:endParaRPr lang="ru-RU"/>
        </a:p>
      </dgm:t>
    </dgm:pt>
    <dgm:pt modelId="{56021C4E-4C02-42EB-A4C3-CE96F71F4898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Преимущественное право </a:t>
          </a:r>
        </a:p>
      </dgm:t>
    </dgm:pt>
    <dgm:pt modelId="{98E064B6-572A-49DA-B6AE-A8417DE67AA6}" type="parTrans" cxnId="{B20221CD-6725-4979-95CC-55A9D917A6DE}">
      <dgm:prSet/>
      <dgm:spPr/>
      <dgm:t>
        <a:bodyPr/>
        <a:lstStyle/>
        <a:p>
          <a:endParaRPr lang="ru-RU"/>
        </a:p>
      </dgm:t>
    </dgm:pt>
    <dgm:pt modelId="{6C0A53F0-04E1-4E67-A63C-E4704FF7811F}" type="sibTrans" cxnId="{B20221CD-6725-4979-95CC-55A9D917A6DE}">
      <dgm:prSet/>
      <dgm:spPr/>
      <dgm:t>
        <a:bodyPr/>
        <a:lstStyle/>
        <a:p>
          <a:endParaRPr lang="ru-RU"/>
        </a:p>
      </dgm:t>
    </dgm:pt>
    <dgm:pt modelId="{939A59BE-8035-4049-B975-0338089ACFEE}" type="pres">
      <dgm:prSet presAssocID="{6AB3DCEB-1E81-4DC0-B1EB-7AC5F52E51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B2F06-2E78-4096-BF22-7C454DAA6A9A}" type="pres">
      <dgm:prSet presAssocID="{1C40871D-FE54-42CD-A161-C9E5B2D72B45}" presName="parentLin" presStyleCnt="0"/>
      <dgm:spPr/>
    </dgm:pt>
    <dgm:pt modelId="{CC5B38FE-CEDF-495D-A100-A2D3CBF6AACB}" type="pres">
      <dgm:prSet presAssocID="{1C40871D-FE54-42CD-A161-C9E5B2D72B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9D2BB5-361B-42F1-82EE-44CCBD70E020}" type="pres">
      <dgm:prSet presAssocID="{1C40871D-FE54-42CD-A161-C9E5B2D72B45}" presName="parentText" presStyleLbl="node1" presStyleIdx="0" presStyleCnt="3" custScaleX="109869" custScaleY="181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DF9C6-117A-4677-8C4C-57237C338E91}" type="pres">
      <dgm:prSet presAssocID="{1C40871D-FE54-42CD-A161-C9E5B2D72B45}" presName="negativeSpace" presStyleCnt="0"/>
      <dgm:spPr/>
    </dgm:pt>
    <dgm:pt modelId="{BB9D80E6-10C5-46D9-8DFF-0A3933E1E0A9}" type="pres">
      <dgm:prSet presAssocID="{1C40871D-FE54-42CD-A161-C9E5B2D72B45}" presName="childText" presStyleLbl="conFgAcc1" presStyleIdx="0" presStyleCnt="3">
        <dgm:presLayoutVars>
          <dgm:bulletEnabled val="1"/>
        </dgm:presLayoutVars>
      </dgm:prSet>
      <dgm:spPr/>
    </dgm:pt>
    <dgm:pt modelId="{108ECF07-9509-48C3-8E44-23CAA4C17375}" type="pres">
      <dgm:prSet presAssocID="{07C77569-F618-4DC5-9A1C-F36135023A25}" presName="spaceBetweenRectangles" presStyleCnt="0"/>
      <dgm:spPr/>
    </dgm:pt>
    <dgm:pt modelId="{4F7674AD-B944-45AB-81C3-0BEA33708550}" type="pres">
      <dgm:prSet presAssocID="{DB74265E-12D1-4813-BA4B-64F54BE11A2A}" presName="parentLin" presStyleCnt="0"/>
      <dgm:spPr/>
    </dgm:pt>
    <dgm:pt modelId="{88AB9894-AF61-4341-A318-DDE327F4928C}" type="pres">
      <dgm:prSet presAssocID="{DB74265E-12D1-4813-BA4B-64F54BE11A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B615EC-CFFF-4B53-93D5-D2060B037B22}" type="pres">
      <dgm:prSet presAssocID="{DB74265E-12D1-4813-BA4B-64F54BE11A2A}" presName="parentText" presStyleLbl="node1" presStyleIdx="1" presStyleCnt="3" custScaleX="109941" custScaleY="188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6870-04F1-463C-BE10-3BC08D6ADFE5}" type="pres">
      <dgm:prSet presAssocID="{DB74265E-12D1-4813-BA4B-64F54BE11A2A}" presName="negativeSpace" presStyleCnt="0"/>
      <dgm:spPr/>
    </dgm:pt>
    <dgm:pt modelId="{224F3576-BDB9-4E5E-BBEE-46A98AD6100A}" type="pres">
      <dgm:prSet presAssocID="{DB74265E-12D1-4813-BA4B-64F54BE11A2A}" presName="childText" presStyleLbl="conFgAcc1" presStyleIdx="1" presStyleCnt="3">
        <dgm:presLayoutVars>
          <dgm:bulletEnabled val="1"/>
        </dgm:presLayoutVars>
      </dgm:prSet>
      <dgm:spPr/>
    </dgm:pt>
    <dgm:pt modelId="{D00E0A22-B82E-4901-B74D-71F8AA58B237}" type="pres">
      <dgm:prSet presAssocID="{049FE6DF-ABB7-46B2-A75C-ACF832BE89F0}" presName="spaceBetweenRectangles" presStyleCnt="0"/>
      <dgm:spPr/>
    </dgm:pt>
    <dgm:pt modelId="{BB1481E6-DFC1-44D5-92B0-F0EDB2FFDCAD}" type="pres">
      <dgm:prSet presAssocID="{56021C4E-4C02-42EB-A4C3-CE96F71F4898}" presName="parentLin" presStyleCnt="0"/>
      <dgm:spPr/>
    </dgm:pt>
    <dgm:pt modelId="{0A43E6D7-76CD-4CAA-8099-AFAD85CA4A13}" type="pres">
      <dgm:prSet presAssocID="{56021C4E-4C02-42EB-A4C3-CE96F71F489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69A70C-7DB7-427A-91C2-ACD5F2945D7C}" type="pres">
      <dgm:prSet presAssocID="{56021C4E-4C02-42EB-A4C3-CE96F71F4898}" presName="parentText" presStyleLbl="node1" presStyleIdx="2" presStyleCnt="3" custScaleX="109952" custScaleY="182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511E4-E172-4A11-B351-EE31A8D4FE97}" type="pres">
      <dgm:prSet presAssocID="{56021C4E-4C02-42EB-A4C3-CE96F71F4898}" presName="negativeSpace" presStyleCnt="0"/>
      <dgm:spPr/>
    </dgm:pt>
    <dgm:pt modelId="{F0E494D8-F6F0-484C-AFFE-C39438DE64DD}" type="pres">
      <dgm:prSet presAssocID="{56021C4E-4C02-42EB-A4C3-CE96F71F48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49D31D-055B-43E7-8A99-13B8BDD1A0AC}" type="presOf" srcId="{DB74265E-12D1-4813-BA4B-64F54BE11A2A}" destId="{88AB9894-AF61-4341-A318-DDE327F4928C}" srcOrd="0" destOrd="0" presId="urn:microsoft.com/office/officeart/2005/8/layout/list1"/>
    <dgm:cxn modelId="{B83F4B8E-0622-4A23-B30D-49822C085D15}" type="presOf" srcId="{56021C4E-4C02-42EB-A4C3-CE96F71F4898}" destId="{0A43E6D7-76CD-4CAA-8099-AFAD85CA4A13}" srcOrd="0" destOrd="0" presId="urn:microsoft.com/office/officeart/2005/8/layout/list1"/>
    <dgm:cxn modelId="{52F25E59-3107-4D4B-956D-EF0105A639FA}" type="presOf" srcId="{1C40871D-FE54-42CD-A161-C9E5B2D72B45}" destId="{E79D2BB5-361B-42F1-82EE-44CCBD70E020}" srcOrd="1" destOrd="0" presId="urn:microsoft.com/office/officeart/2005/8/layout/list1"/>
    <dgm:cxn modelId="{BFDB263A-0F2F-45AA-9BA5-1AD168C5CC36}" srcId="{6AB3DCEB-1E81-4DC0-B1EB-7AC5F52E5110}" destId="{DB74265E-12D1-4813-BA4B-64F54BE11A2A}" srcOrd="1" destOrd="0" parTransId="{279CBCDC-C25E-47EC-AE06-660D3F36F338}" sibTransId="{049FE6DF-ABB7-46B2-A75C-ACF832BE89F0}"/>
    <dgm:cxn modelId="{B20221CD-6725-4979-95CC-55A9D917A6DE}" srcId="{6AB3DCEB-1E81-4DC0-B1EB-7AC5F52E5110}" destId="{56021C4E-4C02-42EB-A4C3-CE96F71F4898}" srcOrd="2" destOrd="0" parTransId="{98E064B6-572A-49DA-B6AE-A8417DE67AA6}" sibTransId="{6C0A53F0-04E1-4E67-A63C-E4704FF7811F}"/>
    <dgm:cxn modelId="{086D9E26-D48B-4666-8FB9-177A393555B1}" type="presOf" srcId="{DB74265E-12D1-4813-BA4B-64F54BE11A2A}" destId="{6FB615EC-CFFF-4B53-93D5-D2060B037B22}" srcOrd="1" destOrd="0" presId="urn:microsoft.com/office/officeart/2005/8/layout/list1"/>
    <dgm:cxn modelId="{99ED2DC2-AB18-46C3-9C75-176B620930F7}" type="presOf" srcId="{6AB3DCEB-1E81-4DC0-B1EB-7AC5F52E5110}" destId="{939A59BE-8035-4049-B975-0338089ACFEE}" srcOrd="0" destOrd="0" presId="urn:microsoft.com/office/officeart/2005/8/layout/list1"/>
    <dgm:cxn modelId="{D3967649-88FE-4718-945E-15214934EFD4}" type="presOf" srcId="{1C40871D-FE54-42CD-A161-C9E5B2D72B45}" destId="{CC5B38FE-CEDF-495D-A100-A2D3CBF6AACB}" srcOrd="0" destOrd="0" presId="urn:microsoft.com/office/officeart/2005/8/layout/list1"/>
    <dgm:cxn modelId="{D9FD054D-A897-406A-88C1-D2FEF864716D}" type="presOf" srcId="{56021C4E-4C02-42EB-A4C3-CE96F71F4898}" destId="{5C69A70C-7DB7-427A-91C2-ACD5F2945D7C}" srcOrd="1" destOrd="0" presId="urn:microsoft.com/office/officeart/2005/8/layout/list1"/>
    <dgm:cxn modelId="{B70107B5-C33D-4FE9-9606-BF0216190DA2}" srcId="{6AB3DCEB-1E81-4DC0-B1EB-7AC5F52E5110}" destId="{1C40871D-FE54-42CD-A161-C9E5B2D72B45}" srcOrd="0" destOrd="0" parTransId="{B44AEB0A-5FF5-400B-A290-23E2E6DB480A}" sibTransId="{07C77569-F618-4DC5-9A1C-F36135023A25}"/>
    <dgm:cxn modelId="{E4125A5A-8339-46D0-9D89-EDF1BD08D845}" type="presParOf" srcId="{939A59BE-8035-4049-B975-0338089ACFEE}" destId="{1C3B2F06-2E78-4096-BF22-7C454DAA6A9A}" srcOrd="0" destOrd="0" presId="urn:microsoft.com/office/officeart/2005/8/layout/list1"/>
    <dgm:cxn modelId="{127F97C0-F1CF-418B-BB6F-2E6E5A544A5F}" type="presParOf" srcId="{1C3B2F06-2E78-4096-BF22-7C454DAA6A9A}" destId="{CC5B38FE-CEDF-495D-A100-A2D3CBF6AACB}" srcOrd="0" destOrd="0" presId="urn:microsoft.com/office/officeart/2005/8/layout/list1"/>
    <dgm:cxn modelId="{C2F3F389-1D8F-41B7-BF60-BB26769F3474}" type="presParOf" srcId="{1C3B2F06-2E78-4096-BF22-7C454DAA6A9A}" destId="{E79D2BB5-361B-42F1-82EE-44CCBD70E020}" srcOrd="1" destOrd="0" presId="urn:microsoft.com/office/officeart/2005/8/layout/list1"/>
    <dgm:cxn modelId="{A721269D-7843-48A5-BEF4-2D28C7CDA18A}" type="presParOf" srcId="{939A59BE-8035-4049-B975-0338089ACFEE}" destId="{616DF9C6-117A-4677-8C4C-57237C338E91}" srcOrd="1" destOrd="0" presId="urn:microsoft.com/office/officeart/2005/8/layout/list1"/>
    <dgm:cxn modelId="{3D2B84C0-64E7-4785-9517-101DCDB7B47F}" type="presParOf" srcId="{939A59BE-8035-4049-B975-0338089ACFEE}" destId="{BB9D80E6-10C5-46D9-8DFF-0A3933E1E0A9}" srcOrd="2" destOrd="0" presId="urn:microsoft.com/office/officeart/2005/8/layout/list1"/>
    <dgm:cxn modelId="{2F5C0CD9-4D8E-46AC-A9BD-97D516079CBA}" type="presParOf" srcId="{939A59BE-8035-4049-B975-0338089ACFEE}" destId="{108ECF07-9509-48C3-8E44-23CAA4C17375}" srcOrd="3" destOrd="0" presId="urn:microsoft.com/office/officeart/2005/8/layout/list1"/>
    <dgm:cxn modelId="{BE155B05-58E1-4CB2-806C-4E79A4AE2A6E}" type="presParOf" srcId="{939A59BE-8035-4049-B975-0338089ACFEE}" destId="{4F7674AD-B944-45AB-81C3-0BEA33708550}" srcOrd="4" destOrd="0" presId="urn:microsoft.com/office/officeart/2005/8/layout/list1"/>
    <dgm:cxn modelId="{1CC1F362-0278-458F-B874-5F9A482F3E18}" type="presParOf" srcId="{4F7674AD-B944-45AB-81C3-0BEA33708550}" destId="{88AB9894-AF61-4341-A318-DDE327F4928C}" srcOrd="0" destOrd="0" presId="urn:microsoft.com/office/officeart/2005/8/layout/list1"/>
    <dgm:cxn modelId="{91CE34DA-071A-4ED6-8E88-0CCEE474A0AA}" type="presParOf" srcId="{4F7674AD-B944-45AB-81C3-0BEA33708550}" destId="{6FB615EC-CFFF-4B53-93D5-D2060B037B22}" srcOrd="1" destOrd="0" presId="urn:microsoft.com/office/officeart/2005/8/layout/list1"/>
    <dgm:cxn modelId="{D3BCED3F-97F5-4D4F-85F0-5D6E98C65F3B}" type="presParOf" srcId="{939A59BE-8035-4049-B975-0338089ACFEE}" destId="{F4036870-04F1-463C-BE10-3BC08D6ADFE5}" srcOrd="5" destOrd="0" presId="urn:microsoft.com/office/officeart/2005/8/layout/list1"/>
    <dgm:cxn modelId="{665D7EDE-B67A-4B47-830E-08B9846F8F47}" type="presParOf" srcId="{939A59BE-8035-4049-B975-0338089ACFEE}" destId="{224F3576-BDB9-4E5E-BBEE-46A98AD6100A}" srcOrd="6" destOrd="0" presId="urn:microsoft.com/office/officeart/2005/8/layout/list1"/>
    <dgm:cxn modelId="{A1109CD3-C4FE-46BF-ACBE-3F33F1D48BE9}" type="presParOf" srcId="{939A59BE-8035-4049-B975-0338089ACFEE}" destId="{D00E0A22-B82E-4901-B74D-71F8AA58B237}" srcOrd="7" destOrd="0" presId="urn:microsoft.com/office/officeart/2005/8/layout/list1"/>
    <dgm:cxn modelId="{BDBF4870-71E4-46D2-A4D3-E5FCCD69D56C}" type="presParOf" srcId="{939A59BE-8035-4049-B975-0338089ACFEE}" destId="{BB1481E6-DFC1-44D5-92B0-F0EDB2FFDCAD}" srcOrd="8" destOrd="0" presId="urn:microsoft.com/office/officeart/2005/8/layout/list1"/>
    <dgm:cxn modelId="{9D3C825C-28E7-4C74-BD70-3558A32B60FE}" type="presParOf" srcId="{BB1481E6-DFC1-44D5-92B0-F0EDB2FFDCAD}" destId="{0A43E6D7-76CD-4CAA-8099-AFAD85CA4A13}" srcOrd="0" destOrd="0" presId="urn:microsoft.com/office/officeart/2005/8/layout/list1"/>
    <dgm:cxn modelId="{70A3BFF6-82AC-4F67-B2B1-C87CF34D1053}" type="presParOf" srcId="{BB1481E6-DFC1-44D5-92B0-F0EDB2FFDCAD}" destId="{5C69A70C-7DB7-427A-91C2-ACD5F2945D7C}" srcOrd="1" destOrd="0" presId="urn:microsoft.com/office/officeart/2005/8/layout/list1"/>
    <dgm:cxn modelId="{8593FA01-0FE0-43E0-8DDD-CEAC6B9844AD}" type="presParOf" srcId="{939A59BE-8035-4049-B975-0338089ACFEE}" destId="{5B4511E4-E172-4A11-B351-EE31A8D4FE97}" srcOrd="9" destOrd="0" presId="urn:microsoft.com/office/officeart/2005/8/layout/list1"/>
    <dgm:cxn modelId="{47868226-8236-4B9E-B8C4-4208C6910FBE}" type="presParOf" srcId="{939A59BE-8035-4049-B975-0338089ACFEE}" destId="{F0E494D8-F6F0-484C-AFFE-C39438DE64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D80E6-10C5-46D9-8DFF-0A3933E1E0A9}">
      <dsp:nvSpPr>
        <dsp:cNvPr id="0" name=""/>
        <dsp:cNvSpPr/>
      </dsp:nvSpPr>
      <dsp:spPr>
        <a:xfrm>
          <a:off x="0" y="669816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9D2BB5-361B-42F1-82EE-44CCBD70E020}">
      <dsp:nvSpPr>
        <dsp:cNvPr id="0" name=""/>
        <dsp:cNvSpPr/>
      </dsp:nvSpPr>
      <dsp:spPr>
        <a:xfrm>
          <a:off x="392060" y="50873"/>
          <a:ext cx="6030539" cy="85510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Без вступительных испытаний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060" y="50873"/>
        <a:ext cx="6030539" cy="855102"/>
      </dsp:txXfrm>
    </dsp:sp>
    <dsp:sp modelId="{224F3576-BDB9-4E5E-BBEE-46A98AD6100A}">
      <dsp:nvSpPr>
        <dsp:cNvPr id="0" name=""/>
        <dsp:cNvSpPr/>
      </dsp:nvSpPr>
      <dsp:spPr>
        <a:xfrm>
          <a:off x="0" y="1814656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615EC-CFFF-4B53-93D5-D2060B037B22}">
      <dsp:nvSpPr>
        <dsp:cNvPr id="0" name=""/>
        <dsp:cNvSpPr/>
      </dsp:nvSpPr>
      <dsp:spPr>
        <a:xfrm>
          <a:off x="392060" y="1159416"/>
          <a:ext cx="6034491" cy="891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 пределах квоты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060" y="1159416"/>
        <a:ext cx="6034491" cy="891400"/>
      </dsp:txXfrm>
    </dsp:sp>
    <dsp:sp modelId="{F0E494D8-F6F0-484C-AFFE-C39438DE64DD}">
      <dsp:nvSpPr>
        <dsp:cNvPr id="0" name=""/>
        <dsp:cNvSpPr/>
      </dsp:nvSpPr>
      <dsp:spPr>
        <a:xfrm>
          <a:off x="0" y="2930302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69A70C-7DB7-427A-91C2-ACD5F2945D7C}">
      <dsp:nvSpPr>
        <dsp:cNvPr id="0" name=""/>
        <dsp:cNvSpPr/>
      </dsp:nvSpPr>
      <dsp:spPr>
        <a:xfrm>
          <a:off x="392060" y="2304256"/>
          <a:ext cx="6035094" cy="8622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Преимущественное право </a:t>
          </a:r>
        </a:p>
      </dsp:txBody>
      <dsp:txXfrm>
        <a:off x="392060" y="2304256"/>
        <a:ext cx="6035094" cy="86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59AE-B095-499B-A6A2-8239CEC405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FFA3-3C2E-48BE-97CC-41C5359F9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consultantplus://offline/ref=F1152C3759B19CE495F5A1DE92A187753C15277CFB936B20EDCA5E56358665A77ED2489C9567407AM8W1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video" Target="file:///C:\Users\a.polozova\Desktop\&#1086;&#1090;%20&#1045;&#1082;&#1072;&#1090;&#1077;&#1088;&#1080;&#1085;&#1099;\&#1044;&#1077;&#1085;&#1100;%20&#1086;&#1090;&#1082;%20&#1076;&#1074;&#1077;&#1088;&#1077;&#1081;,%20&#1090;&#1077;&#1082;&#1089;&#1090;&#1099;%20&#1089;&#1086;&#1074;&#1077;&#1097;&#1072;&#1085;&#1080;&#1081;\&#1044;&#1054;&#1044;%2002.02.19\&#1089;&#1082;&#1091;.mpg" TargetMode="External"/><Relationship Id="rId1" Type="http://schemas.openxmlformats.org/officeDocument/2006/relationships/video" Target="file:///C:\Users\a.polozova\Desktop\&#1086;&#1090;%20&#1045;&#1082;&#1072;&#1090;&#1077;&#1088;&#1080;&#1085;&#1099;\&#1044;&#1077;&#1085;&#1100;%20&#1086;&#1090;&#1082;%20&#1076;&#1074;&#1077;&#1088;&#1077;&#1081;,%20&#1090;&#1077;&#1082;&#1089;&#1090;&#1099;%20&#1089;&#1086;&#1074;&#1077;&#1097;&#1072;&#1085;&#1080;&#1081;\&#1044;&#1054;&#1044;%2002.02.19\&#1052;&#1086;&#1081;%20&#1092;&#1080;&#1083;&#1100;&#1084;.mpg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 r="-1773"/>
          <a:stretch>
            <a:fillRect/>
          </a:stretch>
        </p:blipFill>
        <p:spPr bwMode="auto">
          <a:xfrm>
            <a:off x="7106804" y="2134406"/>
            <a:ext cx="2037196" cy="2957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771551"/>
            <a:ext cx="83529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поступления </a:t>
            </a: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Нижегородскую академию МВД России в 2020 году</a:t>
            </a:r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1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8" y="195489"/>
            <a:ext cx="5990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вступительных испытаний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91630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и призеры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этапа всероссийской олимпиады школьников;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сборных команд РФ, участвовавших в международных олимпиадах по общеобразовательным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ипл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7614"/>
            <a:ext cx="5190662" cy="3682194"/>
          </a:xfrm>
          <a:prstGeom prst="rect">
            <a:avLst/>
          </a:prstGeom>
          <a:noFill/>
        </p:spPr>
      </p:pic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3" cstate="print"/>
          <a:srcRect b="8799"/>
          <a:stretch>
            <a:fillRect/>
          </a:stretch>
        </p:blipFill>
        <p:spPr bwMode="auto">
          <a:xfrm rot="10800000">
            <a:off x="-1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8" y="195489"/>
            <a:ext cx="5990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вступительных испытаний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риз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42" y="915566"/>
            <a:ext cx="2819651" cy="404444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9512" y="843558"/>
            <a:ext cx="3096344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79512" y="915566"/>
            <a:ext cx="3168352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403648" y="192367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48264" y="228371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1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123481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Преимущественное право зачисления имеют: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7617"/>
            <a:ext cx="878497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военнослужащих, погибших при исполнении ими обязанностей военной службы или умерших вследствие увечья (ранения, травмы, контузии) либо заболеваний, полученных ими при исполнении обязанностей военной службы, в том числе при участии в проведении контртеррористических операций и (или) иных мероприятий по борьбе с терроризмом;</a:t>
            </a:r>
          </a:p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сотрудников органов внутренних дел, учреждений и органов уголовно-исполнительной системы, федеральной противопожарной службы Государственной противопожарной службы, органов по контролю за оборотом наркотических средств и психотропных веществ, таможенных органов, погибших (умерших) вследствие увечья или иного повреждения здоровья, полученных ими в связи с выполнением служебных обязанностей, либо вследствие заболевания, полученного ими в период прохождения службы в указанных учреждениях и органах, и дети, находившиеся на их иждивении;</a:t>
            </a:r>
          </a:p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прокурорских работников, погибших (умерших) вследствие увечья или иного повреждения здоровья, полученных ими в период прохождения службы в органах прокуратуры либо после увольнения вследствие причинения вреда здоровью в связи с их служебной деятельностью.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4" y="1"/>
            <a:ext cx="9143999" cy="4155926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3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категории поступающих, имеющих преимущественное право зачисления: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31590"/>
            <a:ext cx="864096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 в возрасте до двадцати лет,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имеющие только одного родителя - инвалида I группы,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среднедушевой доход семьи ниже величины прожиточного минимума, установленного в субъекте Российской Федерации по месту жительства указанных граждан ;</a:t>
            </a:r>
          </a:p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которые подверглись воздействию радиации вследствие катастрофы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Чернобыльской АЭС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которых распространяется действие Закона Российской Федерации от 15 мая 1991 года № 1244-1 «О социальной защите граждан, подвергшихся воздействию радиации вследствие катастрофы на Чернобыльской АЭС» ;</a:t>
            </a:r>
          </a:p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военнослужащие, которые проходят военную службу по контракту и непрерывная продолжительность военной службы по контракту которых составляет не менее трех лет, а также граждане, прошедшие военную службу по призыву и поступающие на обучение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рекомендациям командиров,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выдаваемым гражданам в порядке, установленном федеральным органом исполнительной власти, в котором федеральным законом предусмотрена военная служба ;</a:t>
            </a:r>
          </a:p>
          <a:p>
            <a:pPr indent="447675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проходившие в течение не менее трех лет военную службу по контракту в Вооруженных Силах Российской Федерации, других войсках, воинских формированиях и органах на воинских должностях и уволенные с военной службы по основаниям, предусмотренным подпунктами "б" - "г" пункта 1, подпунктом "а" пункта 2 и подпунктами "а" - "в" пункта 3 статьи 51 Федерального закона Российской Федерации от 28 марта 1998 года № 53-ФЗ «О воинской обязанности и военной службе».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"/>
            <a:ext cx="5904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43558"/>
            <a:ext cx="345638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о среднем общем образовании с отличием</a:t>
            </a:r>
          </a:p>
        </p:txBody>
      </p:sp>
      <p:pic>
        <p:nvPicPr>
          <p:cNvPr id="2" name="Picture 2" descr="C:\Users\s.fedorova\Desktop\attestat-za-11kl-s-otlichiem-2014-2018-8-attestattut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6" y="1857856"/>
            <a:ext cx="5694525" cy="30901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21431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+10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"/>
            <a:ext cx="5904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75610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аттестата о среднем общем образовании с итоговыми отметками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«хорошо» и «отлично»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учебным предметам учебного плана, изучавшимся на уровне среднего общего образования,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выданного общеобразовательной организацией МВД России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.fedorova\Desktop\hQ7m8D5LI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50" y="1635768"/>
            <a:ext cx="4914447" cy="32790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421482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+10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7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"/>
            <a:ext cx="5904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059582"/>
            <a:ext cx="820891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Спортивный разряд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(НЕ НИЖЕ «КАНДИДАТА В МАСТЕРА СПОРТА»)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283718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разряд «кандидат в мастера спорта» присваивается сроком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3 года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(Приказ Минспорта России от 20.02.2017 № 108)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.fedorova\Desktop\808.a87f4cf9306bc1933a3398b0de0c6e73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94" y="1923678"/>
            <a:ext cx="5477071" cy="307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35770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+5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"/>
            <a:ext cx="5904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347614"/>
            <a:ext cx="3851920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Спортивное звание: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indent="26670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</a:rPr>
              <a:t>1.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спорта России международного класса;</a:t>
            </a:r>
          </a:p>
          <a:p>
            <a:pPr indent="26670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мастер спорта России;</a:t>
            </a:r>
          </a:p>
          <a:p>
            <a:pPr indent="266700" algn="just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гроссмейстер России.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user\Desktop\М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91631"/>
            <a:ext cx="4518486" cy="34375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35770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+5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4"/>
            <a:ext cx="59046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635645"/>
            <a:ext cx="385192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Серебряный и (или) золотой знак отличия Всероссийского физкультурно-спортивного комплекса «Готов к труду и обороне» (ГТО) и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удостоверение к нему установленного образца </a:t>
            </a:r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Picture 2" descr="F:\День отк дверей\img_4683_1_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9624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День отк дверей\254_Serebryaniy_znachok_GTO_11_Stup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03600"/>
            <a:ext cx="1270000" cy="127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71406" y="435770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 балла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2348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достижениях:</a:t>
            </a:r>
          </a:p>
        </p:txBody>
      </p:sp>
      <p:pic>
        <p:nvPicPr>
          <p:cNvPr id="7" name="Picture 2" descr="C:\Users\user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8" y="1059582"/>
            <a:ext cx="2862705" cy="3672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05958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и призеры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заключительного этапа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 «На страже экономики»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264318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 r="-1773"/>
          <a:stretch>
            <a:fillRect/>
          </a:stretch>
        </p:blipFill>
        <p:spPr bwMode="auto">
          <a:xfrm>
            <a:off x="7106804" y="2134406"/>
            <a:ext cx="2037196" cy="2957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339502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Перечень вступительных и дополнительных вступительных испытаний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2348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Кандидаты на обучение вправе предоставить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своих индивидуальных достижениях:</a:t>
            </a:r>
          </a:p>
        </p:txBody>
      </p:sp>
      <p:pic>
        <p:nvPicPr>
          <p:cNvPr id="6" name="Picture 3" descr="C:\Users\user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50" y="1059582"/>
            <a:ext cx="2749071" cy="360040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779912" y="1275606"/>
            <a:ext cx="45365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страже экономики»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174" y="278606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+5 баллов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23478"/>
            <a:ext cx="80648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Формирование пофамильных списков при зачислении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примере 2019 года)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3344" t="20734" r="4520" b="23420"/>
          <a:stretch>
            <a:fillRect/>
          </a:stretch>
        </p:blipFill>
        <p:spPr bwMode="auto">
          <a:xfrm>
            <a:off x="0" y="1635646"/>
            <a:ext cx="9144000" cy="3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344" t="31933" r="4520" b="56167"/>
          <a:stretch>
            <a:fillRect/>
          </a:stretch>
        </p:blipFill>
        <p:spPr bwMode="auto">
          <a:xfrm>
            <a:off x="0" y="915566"/>
            <a:ext cx="9144000" cy="6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pic>
        <p:nvPicPr>
          <p:cNvPr id="4098" name="Picture 2" descr="C:\Users\user\Desktop\пост.PNG"/>
          <p:cNvPicPr>
            <a:picLocks noChangeAspect="1" noChangeArrowheads="1"/>
          </p:cNvPicPr>
          <p:nvPr/>
        </p:nvPicPr>
        <p:blipFill>
          <a:blip r:embed="rId4" cstate="print"/>
          <a:srcRect r="3622" b="20461"/>
          <a:stretch>
            <a:fillRect/>
          </a:stretch>
        </p:blipFill>
        <p:spPr bwMode="auto">
          <a:xfrm>
            <a:off x="251522" y="123480"/>
            <a:ext cx="4172542" cy="4249715"/>
          </a:xfrm>
          <a:prstGeom prst="rect">
            <a:avLst/>
          </a:prstGeom>
          <a:noFill/>
        </p:spPr>
      </p:pic>
      <p:pic>
        <p:nvPicPr>
          <p:cNvPr id="2051" name="Picture 3" descr="ст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8" y="843558"/>
            <a:ext cx="4873321" cy="31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4443961"/>
            <a:ext cx="7090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на.мвд.рф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Postuplenie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abiturientam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 l="26846" t="18014" r="42389" b="7159"/>
          <a:stretch>
            <a:fillRect/>
          </a:stretch>
        </p:blipFill>
        <p:spPr bwMode="auto">
          <a:xfrm>
            <a:off x="1763688" y="915566"/>
            <a:ext cx="2664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5" y="1"/>
            <a:ext cx="9143999" cy="437195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127560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приемной комиссии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(831) 4-217-217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информация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поступлении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академию размещается на официальном сайте </a:t>
            </a:r>
            <a:r>
              <a:rPr lang="ru-RU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на.мвд.рф</a:t>
            </a:r>
            <a:r>
              <a:rPr lang="en-U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«Поступление»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75656" y="964395"/>
            <a:ext cx="6048672" cy="3335547"/>
          </a:xfrm>
        </p:spPr>
        <p:txBody>
          <a:bodyPr>
            <a:normAutofit lnSpcReduction="10000"/>
          </a:bodyPr>
          <a:lstStyle/>
          <a:p>
            <a:pPr algn="ctr"/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C63FE"/>
                </a:solidFill>
                <a:latin typeface="Times New Roman" pitchFamily="18" charset="0"/>
                <a:cs typeface="Times New Roman" pitchFamily="18" charset="0"/>
              </a:rPr>
              <a:t>Записаться на курсы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получить дополнительную информацию Вы можете по телефону: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8 -930-817-07-17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по адресу электронной почты: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napk@mvd.gov.ru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/>
          </a:p>
        </p:txBody>
      </p:sp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0" y="-81035"/>
            <a:ext cx="9144000" cy="4420857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731018" cy="81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7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71600" y="4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 на очную форму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9" y="1347619"/>
          <a:ext cx="8568952" cy="339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859"/>
                <a:gridCol w="1905571"/>
                <a:gridCol w="2279902"/>
                <a:gridCol w="972461"/>
                <a:gridCol w="1440159"/>
              </a:tblGrid>
              <a:tr h="594361">
                <a:tc>
                  <a:txBody>
                    <a:bodyPr/>
                    <a:lstStyle>
                      <a:lvl1pPr indent="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Вступительные </a:t>
                      </a:r>
                      <a:b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испытания 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indent="-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Дополнительные вступительные </a:t>
                      </a:r>
                      <a:b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испытания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indent="-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Срок обучения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Группа предназначения</a:t>
                      </a:r>
                    </a:p>
                  </a:txBody>
                  <a:tcPr marL="62257" marR="62257" marT="0" marB="0" anchor="ctr" horzOverflow="overflow"/>
                </a:tc>
              </a:tr>
              <a:tr h="396240">
                <a:tc rowSpan="2">
                  <a:txBody>
                    <a:bodyPr/>
                    <a:lstStyle>
                      <a:lvl1pPr indent="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40.05.01 </a:t>
                      </a:r>
                    </a:p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обеспечение национальной безопасности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>
                      <a:lvl1pPr indent="-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257" marR="62257" marT="0" marB="0" anchor="ctr" horzOverflow="overflow"/>
                </a:tc>
              </a:tr>
              <a:tr h="57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Физическая подготовка </a:t>
                      </a:r>
                    </a:p>
                  </a:txBody>
                  <a:tcPr marL="62257" marR="62257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75">
                <a:tc rowSpan="2">
                  <a:txBody>
                    <a:bodyPr/>
                    <a:lstStyle>
                      <a:lvl1pPr indent="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40.05.02</a:t>
                      </a:r>
                    </a:p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>
                      <a:lvl1pPr indent="-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Оперативно -розыскная деятельность -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Административная деятельность- 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257" marR="62257" marT="0" marB="0" anchor="ctr" horzOverflow="overflow"/>
                </a:tc>
              </a:tr>
              <a:tr h="512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Физическая подготовка </a:t>
                      </a:r>
                    </a:p>
                  </a:txBody>
                  <a:tcPr marL="62257" marR="62257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361">
                <a:tc rowSpan="2">
                  <a:txBody>
                    <a:bodyPr/>
                    <a:lstStyle>
                      <a:lvl1pPr indent="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38.05.01</a:t>
                      </a:r>
                    </a:p>
                    <a:p>
                      <a:pPr marL="0" marR="0" lvl="0" indent="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Экономическая безопасность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(профильный уровень)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>
                      <a:lvl1pPr indent="-79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62257" marR="6225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-79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257" marR="62257" marT="0" marB="0" anchor="ctr" horzOverflow="overflow"/>
                </a:tc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Физическая подготовка</a:t>
                      </a:r>
                    </a:p>
                  </a:txBody>
                  <a:tcPr marL="62257" marR="62257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1" y="1"/>
            <a:ext cx="9143999" cy="4937870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75656" y="0"/>
            <a:ext cx="76683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Минимальное количество баллов, подтверждающее успешное прохождение вступительных испытаний</a:t>
            </a:r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419620"/>
          <a:ext cx="7128792" cy="297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651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Вступительные и дополнительные вступительные испытания 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Минимальное количество баллов</a:t>
                      </a:r>
                    </a:p>
                  </a:txBody>
                  <a:tcPr marL="62257" marR="62257" marT="0" marB="0" anchor="ctr" horzOverflow="overflow"/>
                </a:tc>
              </a:tr>
              <a:tr h="557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42 балла</a:t>
                      </a:r>
                    </a:p>
                  </a:txBody>
                  <a:tcPr marL="62257" marR="62257" marT="0" marB="0" anchor="ctr" horzOverflow="overflow"/>
                </a:tc>
              </a:tr>
              <a:tr h="55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баллов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257" marR="62257" marT="0" marB="0" anchor="ctr" horzOverflow="overflow"/>
                </a:tc>
              </a:tr>
              <a:tr h="557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(профильный уровень)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баллов</a:t>
                      </a:r>
                    </a:p>
                  </a:txBody>
                  <a:tcPr marL="62257" marR="62257" marT="0" marB="0" anchor="ctr" horzOverflow="overflow"/>
                </a:tc>
              </a:tr>
              <a:tr h="65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Физическая подготовка</a:t>
                      </a:r>
                    </a:p>
                  </a:txBody>
                  <a:tcPr marL="62257" marR="6225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баллов/36 баллов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зависимости от группы предназначения)</a:t>
                      </a:r>
                    </a:p>
                  </a:txBody>
                  <a:tcPr marL="62257" marR="62257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 r="-1773"/>
          <a:stretch>
            <a:fillRect/>
          </a:stretch>
        </p:blipFill>
        <p:spPr bwMode="auto">
          <a:xfrm>
            <a:off x="7106804" y="2134406"/>
            <a:ext cx="2037196" cy="29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753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Дополнительное вступительное испытание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«Физическая подготовка»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г  обраб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3" y="-72506"/>
            <a:ext cx="6983979" cy="521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3" cstate="print"/>
          <a:srcRect b="8799"/>
          <a:stretch>
            <a:fillRect/>
          </a:stretch>
        </p:blipFill>
        <p:spPr bwMode="auto">
          <a:xfrm rot="10800000">
            <a:off x="0" y="0"/>
            <a:ext cx="9144000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15616" y="2139703"/>
          <a:ext cx="7128792" cy="2954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64396"/>
                <a:gridCol w="3564396"/>
              </a:tblGrid>
              <a:tr h="52208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Юноши</a:t>
                      </a:r>
                      <a:endParaRPr lang="ru-RU" sz="2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endParaRPr lang="ru-RU" sz="2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2304">
                <a:tc>
                  <a:txBody>
                    <a:bodyPr/>
                    <a:lstStyle/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Подтягивание на перекладине </a:t>
                      </a:r>
                    </a:p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 100 м </a:t>
                      </a:r>
                    </a:p>
                    <a:p>
                      <a:pPr marL="0" lvl="0" indent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Кросс 1 км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Силовое комплексное упражнение 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 100 м </a:t>
                      </a:r>
                    </a:p>
                    <a:p>
                      <a:pPr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Кросс 1 км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4" cstate="print"/>
          <a:srcRect b="8799"/>
          <a:stretch>
            <a:fillRect/>
          </a:stretch>
        </p:blipFill>
        <p:spPr bwMode="auto">
          <a:xfrm rot="10800000">
            <a:off x="5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62" y="123481"/>
            <a:ext cx="469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"/>
            <a:ext cx="76683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Правильное выполнение контрольных упражнений</a:t>
            </a:r>
          </a:p>
        </p:txBody>
      </p:sp>
      <p:pic>
        <p:nvPicPr>
          <p:cNvPr id="11" name="Мой фильм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915567"/>
            <a:ext cx="4283968" cy="2520280"/>
          </a:xfrm>
          <a:prstGeom prst="rect">
            <a:avLst/>
          </a:prstGeom>
        </p:spPr>
      </p:pic>
      <p:pic>
        <p:nvPicPr>
          <p:cNvPr id="12" name="ску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0073" y="1995688"/>
            <a:ext cx="4629916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7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t="28857" r="288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 r="-1773"/>
          <a:stretch>
            <a:fillRect/>
          </a:stretch>
        </p:blipFill>
        <p:spPr bwMode="auto">
          <a:xfrm>
            <a:off x="7106804" y="2134406"/>
            <a:ext cx="2037196" cy="29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753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9954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Особые права (льготы)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кандидатов на обучение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 приеме в НА МВД России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райнова\Семинар совещание 2017\заставка-1.png"/>
          <p:cNvPicPr>
            <a:picLocks noChangeAspect="1" noChangeArrowheads="1"/>
          </p:cNvPicPr>
          <p:nvPr/>
        </p:nvPicPr>
        <p:blipFill>
          <a:blip r:embed="rId2" cstate="print"/>
          <a:srcRect b="8799"/>
          <a:stretch>
            <a:fillRect/>
          </a:stretch>
        </p:blipFill>
        <p:spPr bwMode="auto">
          <a:xfrm rot="10800000">
            <a:off x="-1" y="0"/>
            <a:ext cx="9143999" cy="4690914"/>
          </a:xfrm>
          <a:prstGeom prst="rect">
            <a:avLst/>
          </a:prstGeom>
          <a:noFill/>
        </p:spPr>
      </p:pic>
      <p:pic>
        <p:nvPicPr>
          <p:cNvPr id="7" name="Picture 2" descr="F:\Эмблем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23478"/>
            <a:ext cx="731018" cy="1080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62" y="123481"/>
            <a:ext cx="469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особых прав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55576" y="1419624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898</Words>
  <Application>Microsoft Office PowerPoint</Application>
  <PresentationFormat>Экран (16:9)</PresentationFormat>
  <Paragraphs>125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Андреевна Святова</dc:creator>
  <cp:lastModifiedBy>user</cp:lastModifiedBy>
  <cp:revision>197</cp:revision>
  <dcterms:created xsi:type="dcterms:W3CDTF">2016-08-23T16:32:56Z</dcterms:created>
  <dcterms:modified xsi:type="dcterms:W3CDTF">2019-10-24T06:48:22Z</dcterms:modified>
</cp:coreProperties>
</file>